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25" r:id="rId1"/>
    <p:sldMasterId id="2147484110" r:id="rId2"/>
  </p:sldMasterIdLst>
  <p:notesMasterIdLst>
    <p:notesMasterId r:id="rId16"/>
  </p:notesMasterIdLst>
  <p:sldIdLst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94658"/>
  </p:normalViewPr>
  <p:slideViewPr>
    <p:cSldViewPr snapToGrid="0">
      <p:cViewPr varScale="1">
        <p:scale>
          <a:sx n="157" d="100"/>
          <a:sy n="157" d="100"/>
        </p:scale>
        <p:origin x="16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645CBC-A831-452D-BB1E-CEB3B68C14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B6A0CF-CAC3-47F0-97D4-98982F07BF0D}">
      <dgm:prSet/>
      <dgm:spPr/>
      <dgm:t>
        <a:bodyPr/>
        <a:lstStyle/>
        <a:p>
          <a:r>
            <a:rPr lang="en-US" b="1"/>
            <a:t>Backend (FastAPI):</a:t>
          </a:r>
          <a:r>
            <a:rPr lang="en-US"/>
            <a:t> RF modeling &amp; link budget calculations</a:t>
          </a:r>
        </a:p>
      </dgm:t>
    </dgm:pt>
    <dgm:pt modelId="{3F3B9E6D-F773-4D56-AF1E-BB3CB7119C48}" type="parTrans" cxnId="{0A3A9859-782C-4802-8B04-9457C592EFF1}">
      <dgm:prSet/>
      <dgm:spPr/>
      <dgm:t>
        <a:bodyPr/>
        <a:lstStyle/>
        <a:p>
          <a:endParaRPr lang="en-US"/>
        </a:p>
      </dgm:t>
    </dgm:pt>
    <dgm:pt modelId="{21290267-2C31-464C-9740-28EA8105113C}" type="sibTrans" cxnId="{0A3A9859-782C-4802-8B04-9457C592EFF1}">
      <dgm:prSet/>
      <dgm:spPr/>
      <dgm:t>
        <a:bodyPr/>
        <a:lstStyle/>
        <a:p>
          <a:endParaRPr lang="en-US"/>
        </a:p>
      </dgm:t>
    </dgm:pt>
    <dgm:pt modelId="{E3D38277-DF67-4ED7-8ECD-D07F5391BD9B}">
      <dgm:prSet/>
      <dgm:spPr/>
      <dgm:t>
        <a:bodyPr/>
        <a:lstStyle/>
        <a:p>
          <a:r>
            <a:rPr lang="en-US" b="1"/>
            <a:t>Frontend (React + Three.js):</a:t>
          </a:r>
          <a:r>
            <a:rPr lang="en-US"/>
            <a:t> 3D satellite visualization &amp; UI</a:t>
          </a:r>
        </a:p>
      </dgm:t>
    </dgm:pt>
    <dgm:pt modelId="{A8159E43-5557-4BCA-B672-8EABBBDAD54A}" type="parTrans" cxnId="{139EE1FD-5A44-4880-8016-6D9F61A35CF4}">
      <dgm:prSet/>
      <dgm:spPr/>
      <dgm:t>
        <a:bodyPr/>
        <a:lstStyle/>
        <a:p>
          <a:endParaRPr lang="en-US"/>
        </a:p>
      </dgm:t>
    </dgm:pt>
    <dgm:pt modelId="{F2DFD5DF-0DEE-474B-ABC7-C83EBB59E6ED}" type="sibTrans" cxnId="{139EE1FD-5A44-4880-8016-6D9F61A35CF4}">
      <dgm:prSet/>
      <dgm:spPr/>
      <dgm:t>
        <a:bodyPr/>
        <a:lstStyle/>
        <a:p>
          <a:endParaRPr lang="en-US"/>
        </a:p>
      </dgm:t>
    </dgm:pt>
    <dgm:pt modelId="{13DE345C-9FDF-4930-BA34-E14A3EC5A9D9}">
      <dgm:prSet/>
      <dgm:spPr/>
      <dgm:t>
        <a:bodyPr/>
        <a:lstStyle/>
        <a:p>
          <a:r>
            <a:rPr lang="en-US" b="1"/>
            <a:t>Routing Engine:</a:t>
          </a:r>
          <a:r>
            <a:rPr lang="en-US"/>
            <a:t> Epidemic, PRoPHET, Spray-and-Wait protocols</a:t>
          </a:r>
        </a:p>
      </dgm:t>
    </dgm:pt>
    <dgm:pt modelId="{2EBFEA45-C6DE-46CD-89F7-35D52EA84618}" type="parTrans" cxnId="{2D55E8AB-DFBF-4D02-B334-D216B3350F2D}">
      <dgm:prSet/>
      <dgm:spPr/>
      <dgm:t>
        <a:bodyPr/>
        <a:lstStyle/>
        <a:p>
          <a:endParaRPr lang="en-US"/>
        </a:p>
      </dgm:t>
    </dgm:pt>
    <dgm:pt modelId="{38A2F149-3B99-4CC2-A73A-422283C37DDD}" type="sibTrans" cxnId="{2D55E8AB-DFBF-4D02-B334-D216B3350F2D}">
      <dgm:prSet/>
      <dgm:spPr/>
      <dgm:t>
        <a:bodyPr/>
        <a:lstStyle/>
        <a:p>
          <a:endParaRPr lang="en-US"/>
        </a:p>
      </dgm:t>
    </dgm:pt>
    <dgm:pt modelId="{5BFE5DFD-A650-41F2-B9BE-BCBD89D9BEAA}">
      <dgm:prSet/>
      <dgm:spPr/>
      <dgm:t>
        <a:bodyPr/>
        <a:lstStyle/>
        <a:p>
          <a:r>
            <a:rPr lang="en-US" b="1"/>
            <a:t>Modular design</a:t>
          </a:r>
          <a:r>
            <a:rPr lang="en-US"/>
            <a:t> for extensibility</a:t>
          </a:r>
        </a:p>
      </dgm:t>
    </dgm:pt>
    <dgm:pt modelId="{D30BB511-F87A-4A6E-B72B-EA83A6B5BF90}" type="parTrans" cxnId="{DD9D3A71-954E-422D-9B67-A1901690268A}">
      <dgm:prSet/>
      <dgm:spPr/>
      <dgm:t>
        <a:bodyPr/>
        <a:lstStyle/>
        <a:p>
          <a:endParaRPr lang="en-US"/>
        </a:p>
      </dgm:t>
    </dgm:pt>
    <dgm:pt modelId="{2523A942-61C9-4655-8AC1-9A9813BF9D75}" type="sibTrans" cxnId="{DD9D3A71-954E-422D-9B67-A1901690268A}">
      <dgm:prSet/>
      <dgm:spPr/>
      <dgm:t>
        <a:bodyPr/>
        <a:lstStyle/>
        <a:p>
          <a:endParaRPr lang="en-US"/>
        </a:p>
      </dgm:t>
    </dgm:pt>
    <dgm:pt modelId="{785FDDCA-3ABE-2048-8B81-5B12231504A4}" type="pres">
      <dgm:prSet presAssocID="{77645CBC-A831-452D-BB1E-CEB3B68C1487}" presName="linear" presStyleCnt="0">
        <dgm:presLayoutVars>
          <dgm:animLvl val="lvl"/>
          <dgm:resizeHandles val="exact"/>
        </dgm:presLayoutVars>
      </dgm:prSet>
      <dgm:spPr/>
    </dgm:pt>
    <dgm:pt modelId="{6AA289D6-039A-014B-B34A-93564FE7A86B}" type="pres">
      <dgm:prSet presAssocID="{B5B6A0CF-CAC3-47F0-97D4-98982F07BF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F7885A-E695-4F4A-823A-E634155B11E4}" type="pres">
      <dgm:prSet presAssocID="{21290267-2C31-464C-9740-28EA8105113C}" presName="spacer" presStyleCnt="0"/>
      <dgm:spPr/>
    </dgm:pt>
    <dgm:pt modelId="{D9969155-0C23-9748-8EDA-5462F22CE372}" type="pres">
      <dgm:prSet presAssocID="{E3D38277-DF67-4ED7-8ECD-D07F5391BD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2457E5-99F1-C74E-8D45-E32DAA8BA16B}" type="pres">
      <dgm:prSet presAssocID="{F2DFD5DF-0DEE-474B-ABC7-C83EBB59E6ED}" presName="spacer" presStyleCnt="0"/>
      <dgm:spPr/>
    </dgm:pt>
    <dgm:pt modelId="{C71500D7-0237-5546-8555-B832AD89D733}" type="pres">
      <dgm:prSet presAssocID="{13DE345C-9FDF-4930-BA34-E14A3EC5A9D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F87944-1529-824C-8913-21402BDF6F6C}" type="pres">
      <dgm:prSet presAssocID="{38A2F149-3B99-4CC2-A73A-422283C37DDD}" presName="spacer" presStyleCnt="0"/>
      <dgm:spPr/>
    </dgm:pt>
    <dgm:pt modelId="{33348592-07FF-1649-B5AC-7B8A92807DDA}" type="pres">
      <dgm:prSet presAssocID="{5BFE5DFD-A650-41F2-B9BE-BCBD89D9BE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11F6639-184C-864E-9C83-BFEDBFBE5683}" type="presOf" srcId="{E3D38277-DF67-4ED7-8ECD-D07F5391BD9B}" destId="{D9969155-0C23-9748-8EDA-5462F22CE372}" srcOrd="0" destOrd="0" presId="urn:microsoft.com/office/officeart/2005/8/layout/vList2"/>
    <dgm:cxn modelId="{33760A4C-6632-9E47-8AE2-84C8868E1E62}" type="presOf" srcId="{13DE345C-9FDF-4930-BA34-E14A3EC5A9D9}" destId="{C71500D7-0237-5546-8555-B832AD89D733}" srcOrd="0" destOrd="0" presId="urn:microsoft.com/office/officeart/2005/8/layout/vList2"/>
    <dgm:cxn modelId="{0A3A9859-782C-4802-8B04-9457C592EFF1}" srcId="{77645CBC-A831-452D-BB1E-CEB3B68C1487}" destId="{B5B6A0CF-CAC3-47F0-97D4-98982F07BF0D}" srcOrd="0" destOrd="0" parTransId="{3F3B9E6D-F773-4D56-AF1E-BB3CB7119C48}" sibTransId="{21290267-2C31-464C-9740-28EA8105113C}"/>
    <dgm:cxn modelId="{DD9D3A71-954E-422D-9B67-A1901690268A}" srcId="{77645CBC-A831-452D-BB1E-CEB3B68C1487}" destId="{5BFE5DFD-A650-41F2-B9BE-BCBD89D9BEAA}" srcOrd="3" destOrd="0" parTransId="{D30BB511-F87A-4A6E-B72B-EA83A6B5BF90}" sibTransId="{2523A942-61C9-4655-8AC1-9A9813BF9D75}"/>
    <dgm:cxn modelId="{3B5DD77B-738A-DE46-9A2B-7A15AC2E7395}" type="presOf" srcId="{5BFE5DFD-A650-41F2-B9BE-BCBD89D9BEAA}" destId="{33348592-07FF-1649-B5AC-7B8A92807DDA}" srcOrd="0" destOrd="0" presId="urn:microsoft.com/office/officeart/2005/8/layout/vList2"/>
    <dgm:cxn modelId="{E06E869C-3CC6-6F42-A705-41C1E170EA9D}" type="presOf" srcId="{77645CBC-A831-452D-BB1E-CEB3B68C1487}" destId="{785FDDCA-3ABE-2048-8B81-5B12231504A4}" srcOrd="0" destOrd="0" presId="urn:microsoft.com/office/officeart/2005/8/layout/vList2"/>
    <dgm:cxn modelId="{2D55E8AB-DFBF-4D02-B334-D216B3350F2D}" srcId="{77645CBC-A831-452D-BB1E-CEB3B68C1487}" destId="{13DE345C-9FDF-4930-BA34-E14A3EC5A9D9}" srcOrd="2" destOrd="0" parTransId="{2EBFEA45-C6DE-46CD-89F7-35D52EA84618}" sibTransId="{38A2F149-3B99-4CC2-A73A-422283C37DDD}"/>
    <dgm:cxn modelId="{56F8C0F8-1DBE-2449-87CD-44FD99B1BD4F}" type="presOf" srcId="{B5B6A0CF-CAC3-47F0-97D4-98982F07BF0D}" destId="{6AA289D6-039A-014B-B34A-93564FE7A86B}" srcOrd="0" destOrd="0" presId="urn:microsoft.com/office/officeart/2005/8/layout/vList2"/>
    <dgm:cxn modelId="{139EE1FD-5A44-4880-8016-6D9F61A35CF4}" srcId="{77645CBC-A831-452D-BB1E-CEB3B68C1487}" destId="{E3D38277-DF67-4ED7-8ECD-D07F5391BD9B}" srcOrd="1" destOrd="0" parTransId="{A8159E43-5557-4BCA-B672-8EABBBDAD54A}" sibTransId="{F2DFD5DF-0DEE-474B-ABC7-C83EBB59E6ED}"/>
    <dgm:cxn modelId="{AD72CD96-BA16-EC41-9A26-308425EE8D72}" type="presParOf" srcId="{785FDDCA-3ABE-2048-8B81-5B12231504A4}" destId="{6AA289D6-039A-014B-B34A-93564FE7A86B}" srcOrd="0" destOrd="0" presId="urn:microsoft.com/office/officeart/2005/8/layout/vList2"/>
    <dgm:cxn modelId="{1C33E1B6-97CD-C741-A8D4-683F1D6FDDF6}" type="presParOf" srcId="{785FDDCA-3ABE-2048-8B81-5B12231504A4}" destId="{4DF7885A-E695-4F4A-823A-E634155B11E4}" srcOrd="1" destOrd="0" presId="urn:microsoft.com/office/officeart/2005/8/layout/vList2"/>
    <dgm:cxn modelId="{43105F0E-176C-1642-996F-C56D84F18A0C}" type="presParOf" srcId="{785FDDCA-3ABE-2048-8B81-5B12231504A4}" destId="{D9969155-0C23-9748-8EDA-5462F22CE372}" srcOrd="2" destOrd="0" presId="urn:microsoft.com/office/officeart/2005/8/layout/vList2"/>
    <dgm:cxn modelId="{638FF159-4AC7-514F-ABDA-711284279E3D}" type="presParOf" srcId="{785FDDCA-3ABE-2048-8B81-5B12231504A4}" destId="{F42457E5-99F1-C74E-8D45-E32DAA8BA16B}" srcOrd="3" destOrd="0" presId="urn:microsoft.com/office/officeart/2005/8/layout/vList2"/>
    <dgm:cxn modelId="{1EFFA91D-41A6-5244-B44D-90F8E4299E3B}" type="presParOf" srcId="{785FDDCA-3ABE-2048-8B81-5B12231504A4}" destId="{C71500D7-0237-5546-8555-B832AD89D733}" srcOrd="4" destOrd="0" presId="urn:microsoft.com/office/officeart/2005/8/layout/vList2"/>
    <dgm:cxn modelId="{A4A84A12-39C4-C941-88E2-9874D77026E4}" type="presParOf" srcId="{785FDDCA-3ABE-2048-8B81-5B12231504A4}" destId="{8BF87944-1529-824C-8913-21402BDF6F6C}" srcOrd="5" destOrd="0" presId="urn:microsoft.com/office/officeart/2005/8/layout/vList2"/>
    <dgm:cxn modelId="{1A8DEEF0-07DC-424D-BED2-7F04C417EFDA}" type="presParOf" srcId="{785FDDCA-3ABE-2048-8B81-5B12231504A4}" destId="{33348592-07FF-1649-B5AC-7B8A92807D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A90C09-BAF2-48B1-A9FA-8108CB2A98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FFF0ED-89B3-4D00-9609-3A2E9ED1B34B}">
      <dgm:prSet/>
      <dgm:spPr/>
      <dgm:t>
        <a:bodyPr/>
        <a:lstStyle/>
        <a:p>
          <a:r>
            <a:rPr lang="en-US"/>
            <a:t>• Educational tool for teaching DTN and satellite networking concepts</a:t>
          </a:r>
        </a:p>
      </dgm:t>
    </dgm:pt>
    <dgm:pt modelId="{84A3516E-B735-4F3E-AEA1-7EC14EAB9386}" type="parTrans" cxnId="{909058AD-A146-447C-BDEC-CFE66CC15AC3}">
      <dgm:prSet/>
      <dgm:spPr/>
      <dgm:t>
        <a:bodyPr/>
        <a:lstStyle/>
        <a:p>
          <a:endParaRPr lang="en-US"/>
        </a:p>
      </dgm:t>
    </dgm:pt>
    <dgm:pt modelId="{20BFC4C0-9DB1-42F7-A660-D39E04B1B56E}" type="sibTrans" cxnId="{909058AD-A146-447C-BDEC-CFE66CC15AC3}">
      <dgm:prSet/>
      <dgm:spPr/>
      <dgm:t>
        <a:bodyPr/>
        <a:lstStyle/>
        <a:p>
          <a:endParaRPr lang="en-US"/>
        </a:p>
      </dgm:t>
    </dgm:pt>
    <dgm:pt modelId="{FF602C1A-C5E0-4887-8DDE-4858D05EF094}">
      <dgm:prSet/>
      <dgm:spPr/>
      <dgm:t>
        <a:bodyPr/>
        <a:lstStyle/>
        <a:p>
          <a:r>
            <a:rPr lang="en-US"/>
            <a:t>• DTN routing algorithm research and comparison</a:t>
          </a:r>
        </a:p>
      </dgm:t>
    </dgm:pt>
    <dgm:pt modelId="{B565BFB9-668C-4B14-85B4-1A8CB44648C0}" type="parTrans" cxnId="{33C3A5D0-3788-41B7-A472-873804D7A2DF}">
      <dgm:prSet/>
      <dgm:spPr/>
      <dgm:t>
        <a:bodyPr/>
        <a:lstStyle/>
        <a:p>
          <a:endParaRPr lang="en-US"/>
        </a:p>
      </dgm:t>
    </dgm:pt>
    <dgm:pt modelId="{7911ACC4-A54F-4323-96D5-4CFF302C40CD}" type="sibTrans" cxnId="{33C3A5D0-3788-41B7-A472-873804D7A2DF}">
      <dgm:prSet/>
      <dgm:spPr/>
      <dgm:t>
        <a:bodyPr/>
        <a:lstStyle/>
        <a:p>
          <a:endParaRPr lang="en-US"/>
        </a:p>
      </dgm:t>
    </dgm:pt>
    <dgm:pt modelId="{A6A08F92-7C7F-455C-863E-336DB09EEA6D}">
      <dgm:prSet/>
      <dgm:spPr/>
      <dgm:t>
        <a:bodyPr/>
        <a:lstStyle/>
        <a:p>
          <a:r>
            <a:rPr lang="en-US" dirty="0"/>
            <a:t>• Satellite constellation design optimization</a:t>
          </a:r>
        </a:p>
      </dgm:t>
    </dgm:pt>
    <dgm:pt modelId="{C3ABED4E-A494-4788-AA91-AF2B55B8B9B9}" type="parTrans" cxnId="{0A725A35-4ADD-4149-B932-845D80E7D451}">
      <dgm:prSet/>
      <dgm:spPr/>
      <dgm:t>
        <a:bodyPr/>
        <a:lstStyle/>
        <a:p>
          <a:endParaRPr lang="en-US"/>
        </a:p>
      </dgm:t>
    </dgm:pt>
    <dgm:pt modelId="{B71BC09A-8745-4407-BE7A-4DD47B297139}" type="sibTrans" cxnId="{0A725A35-4ADD-4149-B932-845D80E7D451}">
      <dgm:prSet/>
      <dgm:spPr/>
      <dgm:t>
        <a:bodyPr/>
        <a:lstStyle/>
        <a:p>
          <a:endParaRPr lang="en-US"/>
        </a:p>
      </dgm:t>
    </dgm:pt>
    <dgm:pt modelId="{16002022-5C3A-472A-A594-1B5C0F4C868C}">
      <dgm:prSet/>
      <dgm:spPr/>
      <dgm:t>
        <a:bodyPr/>
        <a:lstStyle/>
        <a:p>
          <a:r>
            <a:rPr lang="en-US" dirty="0"/>
            <a:t>• Ground station placement analysis</a:t>
          </a:r>
        </a:p>
      </dgm:t>
    </dgm:pt>
    <dgm:pt modelId="{DDE2A09C-E352-40B9-9F53-711990925279}" type="parTrans" cxnId="{357373F5-69C5-4772-B026-35E823C8199C}">
      <dgm:prSet/>
      <dgm:spPr/>
      <dgm:t>
        <a:bodyPr/>
        <a:lstStyle/>
        <a:p>
          <a:endParaRPr lang="en-US"/>
        </a:p>
      </dgm:t>
    </dgm:pt>
    <dgm:pt modelId="{9BCD8144-8939-4EDD-A13E-B894840D9143}" type="sibTrans" cxnId="{357373F5-69C5-4772-B026-35E823C8199C}">
      <dgm:prSet/>
      <dgm:spPr/>
      <dgm:t>
        <a:bodyPr/>
        <a:lstStyle/>
        <a:p>
          <a:endParaRPr lang="en-US"/>
        </a:p>
      </dgm:t>
    </dgm:pt>
    <dgm:pt modelId="{0B2F4AF9-CE6A-4F40-9C62-C856BF05DFD8}">
      <dgm:prSet/>
      <dgm:spPr/>
      <dgm:t>
        <a:bodyPr/>
        <a:lstStyle/>
        <a:p>
          <a:r>
            <a:rPr lang="en-US" dirty="0"/>
            <a:t>• Weather impact studies on satellite communications</a:t>
          </a:r>
        </a:p>
      </dgm:t>
    </dgm:pt>
    <dgm:pt modelId="{900F2405-9279-4C59-9704-2253DA6B16C1}" type="parTrans" cxnId="{75E2A825-2AC6-4432-AF7F-E950BE05F127}">
      <dgm:prSet/>
      <dgm:spPr/>
      <dgm:t>
        <a:bodyPr/>
        <a:lstStyle/>
        <a:p>
          <a:endParaRPr lang="en-US"/>
        </a:p>
      </dgm:t>
    </dgm:pt>
    <dgm:pt modelId="{108A8E91-8740-46E1-BD77-CF0FE11C3529}" type="sibTrans" cxnId="{75E2A825-2AC6-4432-AF7F-E950BE05F127}">
      <dgm:prSet/>
      <dgm:spPr/>
      <dgm:t>
        <a:bodyPr/>
        <a:lstStyle/>
        <a:p>
          <a:endParaRPr lang="en-US"/>
        </a:p>
      </dgm:t>
    </dgm:pt>
    <dgm:pt modelId="{F45111D3-9CC5-1344-ACE6-193014D7F5FB}" type="pres">
      <dgm:prSet presAssocID="{2DA90C09-BAF2-48B1-A9FA-8108CB2A9845}" presName="linear" presStyleCnt="0">
        <dgm:presLayoutVars>
          <dgm:animLvl val="lvl"/>
          <dgm:resizeHandles val="exact"/>
        </dgm:presLayoutVars>
      </dgm:prSet>
      <dgm:spPr/>
    </dgm:pt>
    <dgm:pt modelId="{545BC144-9689-F94C-AE3D-0BFBF902A022}" type="pres">
      <dgm:prSet presAssocID="{C2FFF0ED-89B3-4D00-9609-3A2E9ED1B3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06D2781-3CB8-6749-BB7F-47C9B590574E}" type="pres">
      <dgm:prSet presAssocID="{20BFC4C0-9DB1-42F7-A660-D39E04B1B56E}" presName="spacer" presStyleCnt="0"/>
      <dgm:spPr/>
    </dgm:pt>
    <dgm:pt modelId="{58CAD9E2-F94D-4043-BDC8-2AAF5AA51820}" type="pres">
      <dgm:prSet presAssocID="{FF602C1A-C5E0-4887-8DDE-4858D05EF0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1725CF0-BAD9-144D-9E55-4D53D445AB0E}" type="pres">
      <dgm:prSet presAssocID="{7911ACC4-A54F-4323-96D5-4CFF302C40CD}" presName="spacer" presStyleCnt="0"/>
      <dgm:spPr/>
    </dgm:pt>
    <dgm:pt modelId="{0E6C4D60-E843-FC4F-8F1E-D69938FA431C}" type="pres">
      <dgm:prSet presAssocID="{A6A08F92-7C7F-455C-863E-336DB09EEA6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BEA1261-E0B2-684E-9685-8864CDD26AB5}" type="pres">
      <dgm:prSet presAssocID="{B71BC09A-8745-4407-BE7A-4DD47B297139}" presName="spacer" presStyleCnt="0"/>
      <dgm:spPr/>
    </dgm:pt>
    <dgm:pt modelId="{3F27A87D-C31D-2E42-A9C8-4B72C74A05BC}" type="pres">
      <dgm:prSet presAssocID="{16002022-5C3A-472A-A594-1B5C0F4C86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91FFB9-5F0F-CC4B-B9D3-7FD16C3E75F9}" type="pres">
      <dgm:prSet presAssocID="{9BCD8144-8939-4EDD-A13E-B894840D9143}" presName="spacer" presStyleCnt="0"/>
      <dgm:spPr/>
    </dgm:pt>
    <dgm:pt modelId="{1324A5F8-3AC9-FA4C-999A-3175C81E9AC8}" type="pres">
      <dgm:prSet presAssocID="{0B2F4AF9-CE6A-4F40-9C62-C856BF05DF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64DB213-1B4C-3D44-809E-309BFDEFFC0A}" type="presOf" srcId="{2DA90C09-BAF2-48B1-A9FA-8108CB2A9845}" destId="{F45111D3-9CC5-1344-ACE6-193014D7F5FB}" srcOrd="0" destOrd="0" presId="urn:microsoft.com/office/officeart/2005/8/layout/vList2"/>
    <dgm:cxn modelId="{75E2A825-2AC6-4432-AF7F-E950BE05F127}" srcId="{2DA90C09-BAF2-48B1-A9FA-8108CB2A9845}" destId="{0B2F4AF9-CE6A-4F40-9C62-C856BF05DFD8}" srcOrd="4" destOrd="0" parTransId="{900F2405-9279-4C59-9704-2253DA6B16C1}" sibTransId="{108A8E91-8740-46E1-BD77-CF0FE11C3529}"/>
    <dgm:cxn modelId="{0A725A35-4ADD-4149-B932-845D80E7D451}" srcId="{2DA90C09-BAF2-48B1-A9FA-8108CB2A9845}" destId="{A6A08F92-7C7F-455C-863E-336DB09EEA6D}" srcOrd="2" destOrd="0" parTransId="{C3ABED4E-A494-4788-AA91-AF2B55B8B9B9}" sibTransId="{B71BC09A-8745-4407-BE7A-4DD47B297139}"/>
    <dgm:cxn modelId="{1DAED242-4A69-EF4B-A0B7-124E3DF590B0}" type="presOf" srcId="{FF602C1A-C5E0-4887-8DDE-4858D05EF094}" destId="{58CAD9E2-F94D-4043-BDC8-2AAF5AA51820}" srcOrd="0" destOrd="0" presId="urn:microsoft.com/office/officeart/2005/8/layout/vList2"/>
    <dgm:cxn modelId="{EA30AA84-D5B1-2C45-96E4-FCE930EA5F01}" type="presOf" srcId="{C2FFF0ED-89B3-4D00-9609-3A2E9ED1B34B}" destId="{545BC144-9689-F94C-AE3D-0BFBF902A022}" srcOrd="0" destOrd="0" presId="urn:microsoft.com/office/officeart/2005/8/layout/vList2"/>
    <dgm:cxn modelId="{CA355D8A-0F19-4043-AFF6-55922AD8A244}" type="presOf" srcId="{0B2F4AF9-CE6A-4F40-9C62-C856BF05DFD8}" destId="{1324A5F8-3AC9-FA4C-999A-3175C81E9AC8}" srcOrd="0" destOrd="0" presId="urn:microsoft.com/office/officeart/2005/8/layout/vList2"/>
    <dgm:cxn modelId="{909058AD-A146-447C-BDEC-CFE66CC15AC3}" srcId="{2DA90C09-BAF2-48B1-A9FA-8108CB2A9845}" destId="{C2FFF0ED-89B3-4D00-9609-3A2E9ED1B34B}" srcOrd="0" destOrd="0" parTransId="{84A3516E-B735-4F3E-AEA1-7EC14EAB9386}" sibTransId="{20BFC4C0-9DB1-42F7-A660-D39E04B1B56E}"/>
    <dgm:cxn modelId="{A5CF60B3-DB24-8644-A440-9DCD02DAAE6D}" type="presOf" srcId="{A6A08F92-7C7F-455C-863E-336DB09EEA6D}" destId="{0E6C4D60-E843-FC4F-8F1E-D69938FA431C}" srcOrd="0" destOrd="0" presId="urn:microsoft.com/office/officeart/2005/8/layout/vList2"/>
    <dgm:cxn modelId="{33C3A5D0-3788-41B7-A472-873804D7A2DF}" srcId="{2DA90C09-BAF2-48B1-A9FA-8108CB2A9845}" destId="{FF602C1A-C5E0-4887-8DDE-4858D05EF094}" srcOrd="1" destOrd="0" parTransId="{B565BFB9-668C-4B14-85B4-1A8CB44648C0}" sibTransId="{7911ACC4-A54F-4323-96D5-4CFF302C40CD}"/>
    <dgm:cxn modelId="{A7CF9CEA-50DA-4447-BE13-09FAE868B078}" type="presOf" srcId="{16002022-5C3A-472A-A594-1B5C0F4C868C}" destId="{3F27A87D-C31D-2E42-A9C8-4B72C74A05BC}" srcOrd="0" destOrd="0" presId="urn:microsoft.com/office/officeart/2005/8/layout/vList2"/>
    <dgm:cxn modelId="{357373F5-69C5-4772-B026-35E823C8199C}" srcId="{2DA90C09-BAF2-48B1-A9FA-8108CB2A9845}" destId="{16002022-5C3A-472A-A594-1B5C0F4C868C}" srcOrd="3" destOrd="0" parTransId="{DDE2A09C-E352-40B9-9F53-711990925279}" sibTransId="{9BCD8144-8939-4EDD-A13E-B894840D9143}"/>
    <dgm:cxn modelId="{5D81945C-C3FE-F644-9994-DE20DA038171}" type="presParOf" srcId="{F45111D3-9CC5-1344-ACE6-193014D7F5FB}" destId="{545BC144-9689-F94C-AE3D-0BFBF902A022}" srcOrd="0" destOrd="0" presId="urn:microsoft.com/office/officeart/2005/8/layout/vList2"/>
    <dgm:cxn modelId="{AA5586B7-6734-DE42-83EA-691354E7066E}" type="presParOf" srcId="{F45111D3-9CC5-1344-ACE6-193014D7F5FB}" destId="{706D2781-3CB8-6749-BB7F-47C9B590574E}" srcOrd="1" destOrd="0" presId="urn:microsoft.com/office/officeart/2005/8/layout/vList2"/>
    <dgm:cxn modelId="{8C5E6FE6-E6C2-3946-B158-6EB2A28D743F}" type="presParOf" srcId="{F45111D3-9CC5-1344-ACE6-193014D7F5FB}" destId="{58CAD9E2-F94D-4043-BDC8-2AAF5AA51820}" srcOrd="2" destOrd="0" presId="urn:microsoft.com/office/officeart/2005/8/layout/vList2"/>
    <dgm:cxn modelId="{81C24D83-7CA8-414A-B123-DDD11E06E1B0}" type="presParOf" srcId="{F45111D3-9CC5-1344-ACE6-193014D7F5FB}" destId="{81725CF0-BAD9-144D-9E55-4D53D445AB0E}" srcOrd="3" destOrd="0" presId="urn:microsoft.com/office/officeart/2005/8/layout/vList2"/>
    <dgm:cxn modelId="{01927987-4949-C346-8A60-C835D6679083}" type="presParOf" srcId="{F45111D3-9CC5-1344-ACE6-193014D7F5FB}" destId="{0E6C4D60-E843-FC4F-8F1E-D69938FA431C}" srcOrd="4" destOrd="0" presId="urn:microsoft.com/office/officeart/2005/8/layout/vList2"/>
    <dgm:cxn modelId="{03A8B21D-BF57-A842-B1A0-F81AF53A557A}" type="presParOf" srcId="{F45111D3-9CC5-1344-ACE6-193014D7F5FB}" destId="{BBEA1261-E0B2-684E-9685-8864CDD26AB5}" srcOrd="5" destOrd="0" presId="urn:microsoft.com/office/officeart/2005/8/layout/vList2"/>
    <dgm:cxn modelId="{84476B98-97D4-7A45-95C8-2A80E92C111A}" type="presParOf" srcId="{F45111D3-9CC5-1344-ACE6-193014D7F5FB}" destId="{3F27A87D-C31D-2E42-A9C8-4B72C74A05BC}" srcOrd="6" destOrd="0" presId="urn:microsoft.com/office/officeart/2005/8/layout/vList2"/>
    <dgm:cxn modelId="{4E2EEC9B-5880-4647-930F-CA2825238F6E}" type="presParOf" srcId="{F45111D3-9CC5-1344-ACE6-193014D7F5FB}" destId="{A591FFB9-5F0F-CC4B-B9D3-7FD16C3E75F9}" srcOrd="7" destOrd="0" presId="urn:microsoft.com/office/officeart/2005/8/layout/vList2"/>
    <dgm:cxn modelId="{EFE0AB07-863A-8546-B679-208665249EC2}" type="presParOf" srcId="{F45111D3-9CC5-1344-ACE6-193014D7F5FB}" destId="{1324A5F8-3AC9-FA4C-999A-3175C81E9A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89D6-039A-014B-B34A-93564FE7A86B}">
      <dsp:nvSpPr>
        <dsp:cNvPr id="0" name=""/>
        <dsp:cNvSpPr/>
      </dsp:nvSpPr>
      <dsp:spPr>
        <a:xfrm>
          <a:off x="0" y="4679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Backend (FastAPI):</a:t>
          </a:r>
          <a:r>
            <a:rPr lang="en-US" sz="1900" kern="1200"/>
            <a:t> RF modeling &amp; link budget calculations</a:t>
          </a:r>
        </a:p>
      </dsp:txBody>
      <dsp:txXfrm>
        <a:off x="36896" y="41575"/>
        <a:ext cx="4689008" cy="682028"/>
      </dsp:txXfrm>
    </dsp:sp>
    <dsp:sp modelId="{D9969155-0C23-9748-8EDA-5462F22CE372}">
      <dsp:nvSpPr>
        <dsp:cNvPr id="0" name=""/>
        <dsp:cNvSpPr/>
      </dsp:nvSpPr>
      <dsp:spPr>
        <a:xfrm>
          <a:off x="0" y="815219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Frontend (React + Three.js):</a:t>
          </a:r>
          <a:r>
            <a:rPr lang="en-US" sz="1900" kern="1200"/>
            <a:t> 3D satellite visualization &amp; UI</a:t>
          </a:r>
        </a:p>
      </dsp:txBody>
      <dsp:txXfrm>
        <a:off x="36896" y="852115"/>
        <a:ext cx="4689008" cy="682028"/>
      </dsp:txXfrm>
    </dsp:sp>
    <dsp:sp modelId="{C71500D7-0237-5546-8555-B832AD89D733}">
      <dsp:nvSpPr>
        <dsp:cNvPr id="0" name=""/>
        <dsp:cNvSpPr/>
      </dsp:nvSpPr>
      <dsp:spPr>
        <a:xfrm>
          <a:off x="0" y="1625760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Routing Engine:</a:t>
          </a:r>
          <a:r>
            <a:rPr lang="en-US" sz="1900" kern="1200"/>
            <a:t> Epidemic, PRoPHET, Spray-and-Wait protocols</a:t>
          </a:r>
        </a:p>
      </dsp:txBody>
      <dsp:txXfrm>
        <a:off x="36896" y="1662656"/>
        <a:ext cx="4689008" cy="682028"/>
      </dsp:txXfrm>
    </dsp:sp>
    <dsp:sp modelId="{33348592-07FF-1649-B5AC-7B8A92807DDA}">
      <dsp:nvSpPr>
        <dsp:cNvPr id="0" name=""/>
        <dsp:cNvSpPr/>
      </dsp:nvSpPr>
      <dsp:spPr>
        <a:xfrm>
          <a:off x="0" y="2436300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Modular design</a:t>
          </a:r>
          <a:r>
            <a:rPr lang="en-US" sz="1900" kern="1200"/>
            <a:t> for extensibility</a:t>
          </a:r>
        </a:p>
      </dsp:txBody>
      <dsp:txXfrm>
        <a:off x="36896" y="2473196"/>
        <a:ext cx="4689008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BC144-9689-F94C-AE3D-0BFBF902A022}">
      <dsp:nvSpPr>
        <dsp:cNvPr id="0" name=""/>
        <dsp:cNvSpPr/>
      </dsp:nvSpPr>
      <dsp:spPr>
        <a:xfrm>
          <a:off x="0" y="14829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Educational tool for teaching DTN and satellite networking concepts</a:t>
          </a:r>
        </a:p>
      </dsp:txBody>
      <dsp:txXfrm>
        <a:off x="33012" y="47841"/>
        <a:ext cx="5674376" cy="610236"/>
      </dsp:txXfrm>
    </dsp:sp>
    <dsp:sp modelId="{58CAD9E2-F94D-4043-BDC8-2AAF5AA51820}">
      <dsp:nvSpPr>
        <dsp:cNvPr id="0" name=""/>
        <dsp:cNvSpPr/>
      </dsp:nvSpPr>
      <dsp:spPr>
        <a:xfrm>
          <a:off x="0" y="74005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DTN routing algorithm research and comparison</a:t>
          </a:r>
        </a:p>
      </dsp:txBody>
      <dsp:txXfrm>
        <a:off x="33012" y="773062"/>
        <a:ext cx="5674376" cy="610236"/>
      </dsp:txXfrm>
    </dsp:sp>
    <dsp:sp modelId="{0E6C4D60-E843-FC4F-8F1E-D69938FA431C}">
      <dsp:nvSpPr>
        <dsp:cNvPr id="0" name=""/>
        <dsp:cNvSpPr/>
      </dsp:nvSpPr>
      <dsp:spPr>
        <a:xfrm>
          <a:off x="0" y="146527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Satellite constellation design optimization</a:t>
          </a:r>
        </a:p>
      </dsp:txBody>
      <dsp:txXfrm>
        <a:off x="33012" y="1498282"/>
        <a:ext cx="5674376" cy="610236"/>
      </dsp:txXfrm>
    </dsp:sp>
    <dsp:sp modelId="{3F27A87D-C31D-2E42-A9C8-4B72C74A05BC}">
      <dsp:nvSpPr>
        <dsp:cNvPr id="0" name=""/>
        <dsp:cNvSpPr/>
      </dsp:nvSpPr>
      <dsp:spPr>
        <a:xfrm>
          <a:off x="0" y="219049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Ground station placement analysis</a:t>
          </a:r>
        </a:p>
      </dsp:txBody>
      <dsp:txXfrm>
        <a:off x="33012" y="2223502"/>
        <a:ext cx="5674376" cy="610236"/>
      </dsp:txXfrm>
    </dsp:sp>
    <dsp:sp modelId="{1324A5F8-3AC9-FA4C-999A-3175C81E9AC8}">
      <dsp:nvSpPr>
        <dsp:cNvPr id="0" name=""/>
        <dsp:cNvSpPr/>
      </dsp:nvSpPr>
      <dsp:spPr>
        <a:xfrm>
          <a:off x="0" y="291571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Weather impact studies on satellite communications</a:t>
          </a:r>
        </a:p>
      </dsp:txBody>
      <dsp:txXfrm>
        <a:off x="33012" y="2948722"/>
        <a:ext cx="5674376" cy="61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4073c1d3a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simulator abstracts several DTN features to focus on core routing behavior. </a:t>
            </a:r>
            <a:br>
              <a:rPr lang="en"/>
            </a:br>
            <a:br>
              <a:rPr lang="en"/>
            </a:br>
            <a:r>
              <a:rPr lang="en"/>
              <a:t>We use deterministic orbital mechanics instead of dynamic discovery protocols, treat bundles as atomic units without fragmentation, and simplify custody transfers. </a:t>
            </a:r>
            <a:br>
              <a:rPr lang="en"/>
            </a:br>
            <a:br>
              <a:rPr lang="en"/>
            </a:br>
            <a:r>
              <a:rPr lang="en"/>
              <a:t>This keeps the simulation tractable while preserving the essential store-and-forward characteristics we're studying.</a:t>
            </a:r>
            <a:endParaRPr/>
          </a:p>
        </p:txBody>
      </p:sp>
      <p:sp>
        <p:nvSpPr>
          <p:cNvPr id="119" name="Google Shape;119;g3a4073c1d3a_4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4073c1d3a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research perspective, this tool enables direct comparison of DTN routing protocols under realistic conditions. </a:t>
            </a:r>
            <a:br>
              <a:rPr lang="en"/>
            </a:br>
            <a:br>
              <a:rPr lang="en"/>
            </a:br>
            <a:r>
              <a:rPr lang="en"/>
              <a:t>You could use it to test new constellation configurations, evaluate where to place ground stations for best coverage, or study how weather degrades link quality, all without needing actual satellites.</a:t>
            </a:r>
            <a:endParaRPr/>
          </a:p>
        </p:txBody>
      </p:sp>
      <p:sp>
        <p:nvSpPr>
          <p:cNvPr id="125" name="Google Shape;125;g3a4073c1d3a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4073c1d3a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future work, we'd add more routing algorithms like MaxProp and RAPID. </a:t>
            </a:r>
            <a:br>
              <a:rPr lang="en"/>
            </a:br>
            <a:br>
              <a:rPr lang="en"/>
            </a:br>
            <a:r>
              <a:rPr lang="en"/>
              <a:t>Security features like encryption would be important for real-world use. </a:t>
            </a:r>
            <a:br>
              <a:rPr lang="en"/>
            </a:br>
            <a:br>
              <a:rPr lang="en"/>
            </a:br>
            <a:r>
              <a:rPr lang="en"/>
              <a:t>Longer term, we could integrate machine learning for smarter routing decisions, support mobile ground stations, or even connect to real satellite tracking systems.</a:t>
            </a:r>
            <a:endParaRPr/>
          </a:p>
        </p:txBody>
      </p:sp>
      <p:sp>
        <p:nvSpPr>
          <p:cNvPr id="133" name="Google Shape;133;g3a4073c1d3a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4073c1d3a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a4073c1d3a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4073c1d3a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networks face unique challenges that break traditional TCP/IP protocols. As satellites orbit, they move in and out of contact range, creating intermittent connectivity with delays up to several seconds.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assumes always-on connections and fails when links are temporarily unavailable.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DTN solves this through store-and-forward routing, researchers lack realistic simulators to test and compare routing algorithms under actual satellite conditions.</a:t>
            </a:r>
            <a:endParaRPr/>
          </a:p>
        </p:txBody>
      </p:sp>
      <p:sp>
        <p:nvSpPr>
          <p:cNvPr id="67" name="Google Shape;67;g3a4073c1d3a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4147017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built a comprehensive DTN simulator specifically for satellite constellations. It models real orbital mechanics, RF signal propagation, and atmospheric effects like rain fade.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can upload custom satellite configurations via CSV, compare routing protocol performance, and rapidly prototype new algorithms.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3D visualization and 3600x time acceleration let users observe days of network behavior in minutes, making it a practical tool for satellite network research.</a:t>
            </a:r>
            <a:endParaRPr/>
          </a:p>
        </p:txBody>
      </p:sp>
      <p:sp>
        <p:nvSpPr>
          <p:cNvPr id="74" name="Google Shape;74;g3a4147017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4073c1d3a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Our architecture is organized into four key components.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backend, built with Python </a:t>
            </a:r>
            <a:r>
              <a:rPr lang="en" dirty="0" err="1">
                <a:solidFill>
                  <a:schemeClr val="dk1"/>
                </a:solidFill>
              </a:rPr>
              <a:t>FastAPI</a:t>
            </a:r>
            <a:r>
              <a:rPr lang="en" dirty="0">
                <a:solidFill>
                  <a:schemeClr val="dk1"/>
                </a:solidFill>
              </a:rPr>
              <a:t>, handles all the simulation physics - RF modeling that calculates signal strength between satellites and comprehensive link budget analysis to determine when communication is possible.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frontend uses React for the user interface combined with </a:t>
            </a:r>
            <a:r>
              <a:rPr lang="en" dirty="0" err="1">
                <a:solidFill>
                  <a:schemeClr val="dk1"/>
                </a:solidFill>
              </a:rPr>
              <a:t>Three.js</a:t>
            </a:r>
            <a:r>
              <a:rPr lang="en" dirty="0">
                <a:solidFill>
                  <a:schemeClr val="dk1"/>
                </a:solidFill>
              </a:rPr>
              <a:t> for 3D satellite visualization, giving users an intuitive view of their constellation and real-time connectivity status as satellites orbit.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Our routing engine implements three DTN protocols: Epidemic, which floods messages across the network; </a:t>
            </a:r>
            <a:r>
              <a:rPr lang="en" dirty="0" err="1">
                <a:solidFill>
                  <a:schemeClr val="dk1"/>
                </a:solidFill>
              </a:rPr>
              <a:t>PRoPHET</a:t>
            </a:r>
            <a:r>
              <a:rPr lang="en" dirty="0">
                <a:solidFill>
                  <a:schemeClr val="dk1"/>
                </a:solidFill>
              </a:rPr>
              <a:t>, which uses probabilistic routing based on contact patterns; and Spray-and-Wait, which intelligently limits message copies to reduce network overhead.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modular design ensures extensibility - researchers can easily add new routing algorithms or modify existing ones without overhauling the entire system.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1" name="Google Shape;81;g3a4073c1d3a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4073c1d3a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3a4073c1d3a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4073c1d3a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simulator models realistic DTN communication—bundles have TTLs and unique IDs, links account for RF propagation including weather effects, and we implemented three routing protocols: Epidemic, PRoPHET, and Spray-and-Wait. Orbital mechanics drive contact windows using real Keplerian propagation.</a:t>
            </a:r>
            <a:endParaRPr/>
          </a:p>
        </p:txBody>
      </p:sp>
      <p:sp>
        <p:nvSpPr>
          <p:cNvPr id="95" name="Google Shape;95;g3a4073c1d3a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4073c1d3a_2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GUI provides a 3D Earth view with live satellite positions and animated packet transfers. </a:t>
            </a:r>
            <a:br>
              <a:rPr lang="en"/>
            </a:br>
            <a:br>
              <a:rPr lang="en"/>
            </a:br>
            <a:r>
              <a:rPr lang="en"/>
              <a:t>You can see buffer utilization, contact schedules via Gantt charts, and key metrics like delivery ratio. </a:t>
            </a:r>
            <a:br>
              <a:rPr lang="en"/>
            </a:br>
            <a:br>
              <a:rPr lang="en"/>
            </a:br>
            <a:r>
              <a:rPr lang="en"/>
              <a:t>Our experiment framework lets you compare protocols, sweep buffer sizes, and test TTL configurations.</a:t>
            </a:r>
            <a:endParaRPr/>
          </a:p>
        </p:txBody>
      </p:sp>
      <p:sp>
        <p:nvSpPr>
          <p:cNvPr id="101" name="Google Shape;101;g3a4073c1d3a_2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4073c1d3a_4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limitations include our satellite-only scope, which excludes terrestrial wireless networks. </a:t>
            </a:r>
            <a:br>
              <a:rPr lang="en"/>
            </a:br>
            <a:br>
              <a:rPr lang="en"/>
            </a:br>
            <a:r>
              <a:rPr lang="en"/>
              <a:t>While the backend calculates many metrics, some aren't exposed in the UI.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Inter-satellite link routing works but we removed its visualization to keep the interface clean and focused.</a:t>
            </a:r>
            <a:endParaRPr/>
          </a:p>
        </p:txBody>
      </p:sp>
      <p:sp>
        <p:nvSpPr>
          <p:cNvPr id="107" name="Google Shape;107;g3a4073c1d3a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4073c1d3a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the top — Layer 7 provides our REST API and experiment framework.</a:t>
            </a:r>
            <a:br>
              <a:rPr lang="en"/>
            </a:br>
            <a:br>
              <a:rPr lang="en"/>
            </a:br>
            <a:r>
              <a:rPr lang="en"/>
              <a:t>Layer 6 handles bundle serialization using JSON and Pydantic models. 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 manages contact windows and predictive scheduling based on orbital mechanics. </a:t>
            </a:r>
            <a:br>
              <a:rPr lang="en"/>
            </a:br>
            <a:br>
              <a:rPr lang="en"/>
            </a:br>
            <a:r>
              <a:rPr lang="en"/>
              <a:t>Layer 4 implements the Bundle Protocol with lifetime, priority, and custody transfer flags. </a:t>
            </a:r>
            <a:br>
              <a:rPr lang="en"/>
            </a:br>
            <a:br>
              <a:rPr lang="en"/>
            </a:br>
            <a:r>
              <a:rPr lang="en"/>
              <a:t>Layer 3 is where our three routing algorithms live — Epidemic, PRoPHET, and Spray-and-Wait — using DTN endpoint identifiers. </a:t>
            </a:r>
            <a:br>
              <a:rPr lang="en"/>
            </a:br>
            <a:br>
              <a:rPr lang="en"/>
            </a:br>
            <a:r>
              <a:rPr lang="en"/>
              <a:t>Layer 2 handles store-and-forward and contact-based transmission. </a:t>
            </a:r>
            <a:br>
              <a:rPr lang="en"/>
            </a:br>
            <a:br>
              <a:rPr lang="en"/>
            </a:br>
            <a:r>
              <a:rPr lang="en"/>
              <a:t>Layer 1 models RF link budgets, frequency bands, and weather effects, though it's all simulated rather than actual bit transmission.</a:t>
            </a:r>
            <a:endParaRPr/>
          </a:p>
        </p:txBody>
      </p:sp>
      <p:sp>
        <p:nvSpPr>
          <p:cNvPr id="113" name="Google Shape;113;g3a4073c1d3a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38575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2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9024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5547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7187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82847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82959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37347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92333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19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53614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441514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32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041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05198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15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971537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1560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670884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767034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699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572196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392241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0060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020419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7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327621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151635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404504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6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137911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317997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649465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09212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09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19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19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3763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7589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0957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721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1091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700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192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224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  <p:sldLayoutId id="2147484128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376B-1F17-FA7D-E289-26DB4620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2" y="-530046"/>
            <a:ext cx="8715375" cy="3856065"/>
          </a:xfrm>
        </p:spPr>
        <p:txBody>
          <a:bodyPr>
            <a:normAutofit/>
          </a:bodyPr>
          <a:lstStyle/>
          <a:p>
            <a:r>
              <a:rPr lang="en-US" sz="6000" dirty="0"/>
              <a:t>Delay Tolerant Networks</a:t>
            </a:r>
            <a:br>
              <a:rPr lang="en-US" sz="6000" dirty="0"/>
            </a:br>
            <a:r>
              <a:rPr lang="en-US" sz="6000" dirty="0"/>
              <a:t>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54A4F-C9EE-6FED-739D-FD60016FA634}"/>
              </a:ext>
            </a:extLst>
          </p:cNvPr>
          <p:cNvSpPr txBox="1"/>
          <p:nvPr/>
        </p:nvSpPr>
        <p:spPr>
          <a:xfrm>
            <a:off x="3383397" y="2468265"/>
            <a:ext cx="23772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/>
              <a:t>A simulation framework for routing in intermittently connected satellite networks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48C4-AE6D-87AD-FBE9-4D883C537A13}"/>
              </a:ext>
            </a:extLst>
          </p:cNvPr>
          <p:cNvSpPr txBox="1"/>
          <p:nvPr/>
        </p:nvSpPr>
        <p:spPr>
          <a:xfrm>
            <a:off x="0" y="4810605"/>
            <a:ext cx="20914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Jordan Kelley, Antonio Toledo, Hosna </a:t>
            </a:r>
            <a:r>
              <a:rPr lang="en-US" sz="6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Hyat</a:t>
            </a:r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Chad Childers, Connor Symons, Maeki K, Mir Zaman Hayat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A3F4D-A015-F525-580E-B0671929E5EF}"/>
              </a:ext>
            </a:extLst>
          </p:cNvPr>
          <p:cNvSpPr txBox="1"/>
          <p:nvPr/>
        </p:nvSpPr>
        <p:spPr>
          <a:xfrm>
            <a:off x="0" y="4612585"/>
            <a:ext cx="219002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CS-576 Group 7 | December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7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64820" y="573279"/>
            <a:ext cx="5124450" cy="9697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Abstractions</a:t>
            </a:r>
          </a:p>
        </p:txBody>
      </p:sp>
      <p:sp>
        <p:nvSpPr>
          <p:cNvPr id="122" name="Google Shape;122;p23"/>
          <p:cNvSpPr txBox="1">
            <a:spLocks noGrp="1"/>
          </p:cNvSpPr>
          <p:nvPr>
            <p:ph idx="1"/>
          </p:nvPr>
        </p:nvSpPr>
        <p:spPr>
          <a:xfrm>
            <a:off x="0" y="1357313"/>
            <a:ext cx="5895928" cy="3786187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 lnSpcReduction="20000"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Network Protocols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No explicit MAC layer or handshake overhead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Simplified custody transfer (no acceptance/refusal messages)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No bundle fragmentation or reassembly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Discovery &amp; Routing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Contacts from orbital prediction, not dynamic discovery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Generic data rates (no BLE/Wi-Fi profiles)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Deterministic orbital mechanics vs. community mobility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Data Handling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Bundles as atomic units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Implicit duplicate suppression via ID tracking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lang="en-US" sz="1200" dirty="0"/>
          </a:p>
        </p:txBody>
      </p:sp>
      <p:pic>
        <p:nvPicPr>
          <p:cNvPr id="126" name="Graphic 125" descr="Disconnected">
            <a:extLst>
              <a:ext uri="{FF2B5EF4-FFF2-40B4-BE49-F238E27FC236}">
                <a16:creationId xmlns:a16="http://schemas.microsoft.com/office/drawing/2014/main" id="{57353125-7DEB-5A64-7845-071C150B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7813" y="1244941"/>
            <a:ext cx="3786187" cy="378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505200" y="573279"/>
            <a:ext cx="5124450" cy="9697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Practical Applications</a:t>
            </a:r>
          </a:p>
        </p:txBody>
      </p:sp>
      <p:graphicFrame>
        <p:nvGraphicFramePr>
          <p:cNvPr id="137" name="Google Shape;128;p24">
            <a:extLst>
              <a:ext uri="{FF2B5EF4-FFF2-40B4-BE49-F238E27FC236}">
                <a16:creationId xmlns:a16="http://schemas.microsoft.com/office/drawing/2014/main" id="{88142AFD-2E59-5DAD-BA2F-AE72C6E31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894039"/>
              </p:ext>
            </p:extLst>
          </p:nvPr>
        </p:nvGraphicFramePr>
        <p:xfrm>
          <a:off x="3238500" y="1409700"/>
          <a:ext cx="57404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0" name="Google Shape;130;p24" title="ijae1235692-fig-0002-m.jpg"/>
          <p:cNvPicPr preferRelativeResize="0"/>
          <p:nvPr/>
        </p:nvPicPr>
        <p:blipFill>
          <a:blip r:embed="rId8"/>
          <a:srcRect t="34429" r="2" b="2"/>
          <a:stretch>
            <a:fillRect/>
          </a:stretch>
        </p:blipFill>
        <p:spPr>
          <a:xfrm>
            <a:off x="20" y="-1"/>
            <a:ext cx="3127226" cy="3154679"/>
          </a:xfrm>
          <a:prstGeom prst="rect">
            <a:avLst/>
          </a:prstGeom>
          <a:noFill/>
        </p:spPr>
      </p:pic>
      <p:pic>
        <p:nvPicPr>
          <p:cNvPr id="129" name="Google Shape;129;p24" title="Space_weather_effects_pillars.jpg"/>
          <p:cNvPicPr preferRelativeResize="0"/>
          <p:nvPr/>
        </p:nvPicPr>
        <p:blipFill>
          <a:blip r:embed="rId9"/>
          <a:srcRect t="9194" r="-1" b="1546"/>
          <a:stretch>
            <a:fillRect/>
          </a:stretch>
        </p:blipFill>
        <p:spPr>
          <a:xfrm>
            <a:off x="20" y="3154679"/>
            <a:ext cx="3127225" cy="198882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0"/>
            <a:ext cx="5666994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3077076"/>
            <a:ext cx="3481651" cy="2066424"/>
          </a:xfrm>
          <a:prstGeom prst="rect">
            <a:avLst/>
          </a:prstGeom>
        </p:spPr>
      </p:pic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281227" y="-951673"/>
            <a:ext cx="2661202" cy="35234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700" dirty="0"/>
              <a:t>Future Work</a:t>
            </a:r>
          </a:p>
        </p:txBody>
      </p:sp>
      <p:sp>
        <p:nvSpPr>
          <p:cNvPr id="155" name="Google Shape;136;p25"/>
          <p:cNvSpPr txBox="1">
            <a:spLocks noGrp="1"/>
          </p:cNvSpPr>
          <p:nvPr>
            <p:ph idx="1"/>
          </p:nvPr>
        </p:nvSpPr>
        <p:spPr>
          <a:xfrm>
            <a:off x="3477006" y="0"/>
            <a:ext cx="5666994" cy="514349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     • Add </a:t>
            </a:r>
            <a:r>
              <a:rPr lang="en-US" sz="2000" i="1" dirty="0" err="1"/>
              <a:t>MaxProp</a:t>
            </a:r>
            <a:r>
              <a:rPr lang="en-US" sz="2000" i="1" dirty="0"/>
              <a:t>, RAPID routing algorithms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Security features (bundle encryption, authentication)</a:t>
            </a:r>
          </a:p>
          <a:p>
            <a:pPr marL="34290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Mobile ground stations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Machine learning-based routing optimization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VR visualization interface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-US" sz="2000" dirty="0"/>
              <a:t>• Real hardware/tracking system integration</a:t>
            </a:r>
          </a:p>
        </p:txBody>
      </p:sp>
      <p:pic>
        <p:nvPicPr>
          <p:cNvPr id="1028" name="Picture 4" descr="Stock arrow Images - Free Download on ...">
            <a:extLst>
              <a:ext uri="{FF2B5EF4-FFF2-40B4-BE49-F238E27FC236}">
                <a16:creationId xmlns:a16="http://schemas.microsoft.com/office/drawing/2014/main" id="{125C78FB-E2E9-7447-C595-42FC7614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7" y="1279107"/>
            <a:ext cx="3090612" cy="3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515557" y="1352553"/>
            <a:ext cx="4599743" cy="13688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l" defTabSz="914400">
              <a:spcBef>
                <a:spcPct val="0"/>
              </a:spcBef>
              <a:buClr>
                <a:schemeClr val="dk1"/>
              </a:buClr>
              <a:buSzPts val="4400"/>
            </a:pPr>
            <a:r>
              <a:rPr lang="en-US" sz="5600"/>
              <a:t>Thank You!</a:t>
            </a:r>
          </a:p>
        </p:txBody>
      </p:sp>
      <p:pic>
        <p:nvPicPr>
          <p:cNvPr id="158" name="Graphic 157" descr="Handshake">
            <a:extLst>
              <a:ext uri="{FF2B5EF4-FFF2-40B4-BE49-F238E27FC236}">
                <a16:creationId xmlns:a16="http://schemas.microsoft.com/office/drawing/2014/main" id="{73DF37B2-B683-537F-74D6-6CE15D4CB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44" y="1352553"/>
            <a:ext cx="1996741" cy="1996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171700" y="184826"/>
            <a:ext cx="6457950" cy="96977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4000" dirty="0"/>
              <a:t>Problem Statement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90657" y="1154597"/>
            <a:ext cx="5252868" cy="38040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85000" lnSpcReduction="20000"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3100" dirty="0"/>
              <a:t>Unique Constraints.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Intermittent connectivity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Propagation delays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Limited contact windows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3100" dirty="0"/>
              <a:t>TCP/IP protocols fail in: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Assumes always-on connectivity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Connection timeouts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 end-to-end paths 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3100" dirty="0"/>
              <a:t>Delay/Disruption Tolerant Networking (DTN)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lacks accessible tools 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71" name="Google Shape;71;p15" title="images (1)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08970" y="1358224"/>
            <a:ext cx="4044372" cy="36004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025358" y="184838"/>
            <a:ext cx="4917038" cy="13874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4800" dirty="0"/>
              <a:t>Our Solution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0" y="991407"/>
            <a:ext cx="4438090" cy="426495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 realistic Earth-based DTN simulator </a:t>
            </a:r>
          </a:p>
          <a:p>
            <a:pPr marL="457200" lvl="1" indent="-22860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Performance comparison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800" dirty="0"/>
              <a:t>Visualization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800" dirty="0"/>
              <a:t>Real-world RF modeling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800" dirty="0"/>
              <a:t>Rapid prototyping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518C8-0DF4-A7F4-E66F-276F06B1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61" y="1387407"/>
            <a:ext cx="4715435" cy="357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87328" y="8775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4400" dirty="0"/>
              <a:t>Solution </a:t>
            </a:r>
            <a:r>
              <a:rPr lang="en" sz="4400" dirty="0">
                <a:solidFill>
                  <a:schemeClr val="dk1"/>
                </a:solidFill>
              </a:rPr>
              <a:t>Architecture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17278" r="16496"/>
          <a:stretch/>
        </p:blipFill>
        <p:spPr>
          <a:xfrm>
            <a:off x="5333441" y="1721588"/>
            <a:ext cx="1515993" cy="128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300" y="2102783"/>
            <a:ext cx="1516000" cy="84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5">
            <a:alphaModFix/>
          </a:blip>
          <a:srcRect l="28130" t="16114" r="27210" b="18190"/>
          <a:stretch/>
        </p:blipFill>
        <p:spPr>
          <a:xfrm>
            <a:off x="6339076" y="3742413"/>
            <a:ext cx="1198299" cy="1175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" name="Google Shape;87;p17">
            <a:extLst>
              <a:ext uri="{FF2B5EF4-FFF2-40B4-BE49-F238E27FC236}">
                <a16:creationId xmlns:a16="http://schemas.microsoft.com/office/drawing/2014/main" id="{0CA73686-2D44-27C2-0DF9-26B8C83A7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529668"/>
              </p:ext>
            </p:extLst>
          </p:nvPr>
        </p:nvGraphicFramePr>
        <p:xfrm>
          <a:off x="311700" y="1721588"/>
          <a:ext cx="4762800" cy="319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515557" y="1352553"/>
            <a:ext cx="4599743" cy="13688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6000" dirty="0"/>
              <a:t>DEMO</a:t>
            </a:r>
          </a:p>
        </p:txBody>
      </p:sp>
      <p:pic>
        <p:nvPicPr>
          <p:cNvPr id="96" name="Graphic 95" descr="Monitor">
            <a:extLst>
              <a:ext uri="{FF2B5EF4-FFF2-40B4-BE49-F238E27FC236}">
                <a16:creationId xmlns:a16="http://schemas.microsoft.com/office/drawing/2014/main" id="{0B02AA0E-EF3D-4978-853A-5F9AA3925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44" y="1352553"/>
            <a:ext cx="1996741" cy="1996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295848" y="573278"/>
            <a:ext cx="5575552" cy="107421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Implemented Features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idx="1"/>
          </p:nvPr>
        </p:nvSpPr>
        <p:spPr>
          <a:xfrm>
            <a:off x="4572000" y="1647494"/>
            <a:ext cx="4299400" cy="3337641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25000" lnSpcReduction="20000"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Network &amp; Physical Layer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Bundle protocol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RF link modeling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Contact capacity &amp; window duration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Routing Algorithms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Epidemic, </a:t>
            </a:r>
            <a:r>
              <a:rPr lang="en-US" sz="5200" dirty="0" err="1"/>
              <a:t>PRoPHET</a:t>
            </a:r>
            <a:r>
              <a:rPr lang="en-US" sz="5200" dirty="0"/>
              <a:t>, Spray-and-Wait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Buffer Management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Configurable sizes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Orbital Mechanics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Keplerian propagation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Contact window prediction</a:t>
            </a: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8CD4A-F869-1E3A-AD33-563995BB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0" y="1038949"/>
            <a:ext cx="3971925" cy="394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2391190" y="214582"/>
            <a:ext cx="6157407" cy="107421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Implemented Features Cont.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idx="1"/>
          </p:nvPr>
        </p:nvSpPr>
        <p:spPr>
          <a:xfrm>
            <a:off x="81793" y="1110386"/>
            <a:ext cx="4361620" cy="3761651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3D Interactive GUI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satellite constellation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Animated packet transfers 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Contact Gantt charts and utilization bars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Ground station markers, run controls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Live Metrics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Delivery ratio, throughput, buffer utilization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Experiment Framework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E1: Protocol comparison | E2: Buffer size sweeps | E3: TTL configuration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Preset endpoints </a:t>
            </a:r>
          </a:p>
          <a:p>
            <a:pPr marL="34290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17A9E-B510-37D9-CE88-2DA785CD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1288798"/>
            <a:ext cx="4490207" cy="3583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0"/>
            <a:ext cx="5666994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3077076"/>
            <a:ext cx="3481651" cy="2066424"/>
          </a:xfrm>
          <a:prstGeom prst="rect">
            <a:avLst/>
          </a:prstGeom>
        </p:spPr>
      </p:pic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4146" y="-1190211"/>
            <a:ext cx="2661202" cy="35234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700" dirty="0"/>
              <a:t> Limitations</a:t>
            </a:r>
          </a:p>
        </p:txBody>
      </p:sp>
      <p:sp>
        <p:nvSpPr>
          <p:cNvPr id="110" name="Google Shape;110;p21"/>
          <p:cNvSpPr txBox="1">
            <a:spLocks noGrp="1"/>
          </p:cNvSpPr>
          <p:nvPr>
            <p:ph idx="1"/>
          </p:nvPr>
        </p:nvSpPr>
        <p:spPr>
          <a:xfrm>
            <a:off x="3477006" y="1"/>
            <a:ext cx="5666994" cy="514350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Scope Constraints</a:t>
            </a:r>
          </a:p>
          <a:p>
            <a:pPr marL="457200" lvl="0" indent="-3238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Satellite-only focus (no terrestrial wireless/BLE/Wi-Fi)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Orbital mechanics only (no random waypoint mobility)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ISL routing implemented but visualization removed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Incomplete Features</a:t>
            </a:r>
          </a:p>
          <a:p>
            <a:pPr marL="457200" lvl="0" indent="-3238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Contact plan CSV upload endpoint (not integrated)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Mid-run plan changes (limited testing)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Custody timer resume after partition healing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Visualization Gaps</a:t>
            </a:r>
          </a:p>
          <a:p>
            <a:pPr marL="457200" lvl="0" indent="-3238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Delay CDF calculated but not displayed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Overhead ratio computed but not prominent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Basic metrics only (no confidence intervals)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Node scaling experiments (manual, not automated)</a:t>
            </a:r>
          </a:p>
          <a:p>
            <a:pPr marL="34290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100" dirty="0"/>
          </a:p>
        </p:txBody>
      </p:sp>
      <p:pic>
        <p:nvPicPr>
          <p:cNvPr id="3074" name="Picture 2" descr="prohibition icon. Limit sign. Gesture ...">
            <a:extLst>
              <a:ext uri="{FF2B5EF4-FFF2-40B4-BE49-F238E27FC236}">
                <a16:creationId xmlns:a16="http://schemas.microsoft.com/office/drawing/2014/main" id="{39ECCCE4-BC82-2ACE-D30A-C3285E80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3" y="13815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0"/>
            <a:ext cx="5666994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3077076"/>
            <a:ext cx="3481651" cy="2066424"/>
          </a:xfrm>
          <a:prstGeom prst="rect">
            <a:avLst/>
          </a:prstGeom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71450" y="-1066603"/>
            <a:ext cx="2911941" cy="35234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00" dirty="0"/>
              <a:t>OSI Model Implementation</a:t>
            </a:r>
          </a:p>
        </p:txBody>
      </p:sp>
      <p:sp>
        <p:nvSpPr>
          <p:cNvPr id="130" name="Google Shape;116;p22"/>
          <p:cNvSpPr txBox="1">
            <a:spLocks noGrp="1"/>
          </p:cNvSpPr>
          <p:nvPr>
            <p:ph idx="1"/>
          </p:nvPr>
        </p:nvSpPr>
        <p:spPr>
          <a:xfrm>
            <a:off x="3477006" y="0"/>
            <a:ext cx="5666994" cy="514349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pPr marL="342900" lvl="0" indent="-254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L7: REST API, simulation framework, experiment tools, </a:t>
            </a:r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L6: Bundle serialization, JSON encoding, </a:t>
            </a:r>
            <a:r>
              <a:rPr lang="en-US" sz="1700" dirty="0" err="1"/>
              <a:t>Pydantic</a:t>
            </a:r>
            <a:r>
              <a:rPr lang="en-US" sz="1700" dirty="0"/>
              <a:t> models</a:t>
            </a:r>
          </a:p>
          <a:p>
            <a:pPr marL="8890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700" dirty="0"/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L5: Contact window management, predictive scheduling</a:t>
            </a:r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L4: Bundle Protocol with lifetime, priority, custody flags</a:t>
            </a:r>
          </a:p>
          <a:p>
            <a:pPr marL="8890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700" dirty="0"/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L3: Epidemic, </a:t>
            </a:r>
            <a:r>
              <a:rPr lang="en-US" sz="1700" dirty="0" err="1"/>
              <a:t>PRoPHET</a:t>
            </a:r>
            <a:r>
              <a:rPr lang="en-US" sz="1700" dirty="0"/>
              <a:t>, Spray-and-Wait routing with DTN addressing (EIDs)</a:t>
            </a:r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L2: Store-and-forward frames, contact-based transmission</a:t>
            </a:r>
          </a:p>
          <a:p>
            <a:pPr marL="8890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700" dirty="0"/>
          </a:p>
          <a:p>
            <a:pPr marL="342900" lvl="0" indent="-254000" rtl="0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L1: RF link budget modeling, frequency bands, weather effects (all simulated)</a:t>
            </a:r>
          </a:p>
        </p:txBody>
      </p:sp>
      <p:pic>
        <p:nvPicPr>
          <p:cNvPr id="2050" name="Picture 2" descr="The OSI Model, Explained">
            <a:extLst>
              <a:ext uri="{FF2B5EF4-FFF2-40B4-BE49-F238E27FC236}">
                <a16:creationId xmlns:a16="http://schemas.microsoft.com/office/drawing/2014/main" id="{A17E0468-98D5-8AF7-3F3C-EB7A91B0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46"/>
            <a:ext cx="3477006" cy="37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1250</Words>
  <Application>Microsoft Macintosh PowerPoint</Application>
  <PresentationFormat>On-screen Show (16:9)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Trebuchet MS</vt:lpstr>
      <vt:lpstr>Vapor Trail</vt:lpstr>
      <vt:lpstr>Berlin</vt:lpstr>
      <vt:lpstr>Delay Tolerant Networks Simulator</vt:lpstr>
      <vt:lpstr>Problem Statement</vt:lpstr>
      <vt:lpstr>Our Solution</vt:lpstr>
      <vt:lpstr>Solution Architecture</vt:lpstr>
      <vt:lpstr>DEMO</vt:lpstr>
      <vt:lpstr>Implemented Features</vt:lpstr>
      <vt:lpstr>Implemented Features Cont.</vt:lpstr>
      <vt:lpstr> Limitations</vt:lpstr>
      <vt:lpstr>OSI Model Implementation</vt:lpstr>
      <vt:lpstr>Abstractions</vt:lpstr>
      <vt:lpstr>Practical Applications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Maeki Kashana</cp:lastModifiedBy>
  <cp:revision>6</cp:revision>
  <dcterms:modified xsi:type="dcterms:W3CDTF">2025-12-10T07:34:40Z</dcterms:modified>
</cp:coreProperties>
</file>